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6" r:id="rId2"/>
  </p:sldMasterIdLst>
  <p:notesMasterIdLst>
    <p:notesMasterId r:id="rId31"/>
  </p:notesMasterIdLst>
  <p:sldIdLst>
    <p:sldId id="256" r:id="rId3"/>
    <p:sldId id="257" r:id="rId4"/>
    <p:sldId id="404" r:id="rId5"/>
    <p:sldId id="405" r:id="rId6"/>
    <p:sldId id="407" r:id="rId7"/>
    <p:sldId id="408" r:id="rId8"/>
    <p:sldId id="263" r:id="rId9"/>
    <p:sldId id="371" r:id="rId10"/>
    <p:sldId id="372" r:id="rId11"/>
    <p:sldId id="264" r:id="rId12"/>
    <p:sldId id="409" r:id="rId13"/>
    <p:sldId id="414" r:id="rId14"/>
    <p:sldId id="410" r:id="rId15"/>
    <p:sldId id="413" r:id="rId16"/>
    <p:sldId id="411" r:id="rId17"/>
    <p:sldId id="415" r:id="rId18"/>
    <p:sldId id="412" r:id="rId19"/>
    <p:sldId id="416" r:id="rId20"/>
    <p:sldId id="417" r:id="rId21"/>
    <p:sldId id="418" r:id="rId22"/>
    <p:sldId id="419" r:id="rId23"/>
    <p:sldId id="420" r:id="rId24"/>
    <p:sldId id="332" r:id="rId25"/>
    <p:sldId id="333" r:id="rId26"/>
    <p:sldId id="334" r:id="rId27"/>
    <p:sldId id="336" r:id="rId28"/>
    <p:sldId id="338" r:id="rId29"/>
    <p:sldId id="339" r:id="rId30"/>
  </p:sldIdLst>
  <p:sldSz cx="9144000" cy="5143500" type="screen16x9"/>
  <p:notesSz cx="6858000" cy="9144000"/>
  <p:embeddedFontLst>
    <p:embeddedFont>
      <p:font typeface="AkayaTelivigala" panose="020F0502020204030204" pitchFamily="34" charset="0"/>
      <p:regular r:id="rId32"/>
      <p:bold r:id="rId33"/>
      <p:italic r:id="rId34"/>
      <p:boldItalic r:id="rId35"/>
    </p:embeddedFont>
    <p:embeddedFont>
      <p:font typeface="Cambria Math" panose="02040503050406030204" pitchFamily="18" charset="0"/>
      <p:regular r:id="rId36"/>
    </p:embeddedFont>
    <p:embeddedFont>
      <p:font typeface="Helvetica Neue" panose="02000503000000020004" pitchFamily="2" charset="0"/>
      <p:regular r:id="rId37"/>
      <p:bold r:id="rId38"/>
      <p:italic r:id="rId39"/>
      <p:boldItalic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1002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71"/>
    <p:restoredTop sz="94715"/>
  </p:normalViewPr>
  <p:slideViewPr>
    <p:cSldViewPr snapToGrid="0">
      <p:cViewPr varScale="1">
        <p:scale>
          <a:sx n="205" d="100"/>
          <a:sy n="205" d="100"/>
        </p:scale>
        <p:origin x="408" y="184"/>
      </p:cViewPr>
      <p:guideLst>
        <p:guide pos="5533"/>
        <p:guide pos="1002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8.fntdata"/><Relationship Id="rId21" Type="http://schemas.openxmlformats.org/officeDocument/2006/relationships/slide" Target="slides/slide19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0" name="Google Shape;710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4986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1" name="Google Shape;701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0" name="Google Shape;710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7" name="Google Shape;727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1" name="Google Shape;741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6" name="Google Shape;746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573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691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8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67" name="Google Shape;6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7"/>
          <p:cNvPicPr preferRelativeResize="0"/>
          <p:nvPr/>
        </p:nvPicPr>
        <p:blipFill rotWithShape="1">
          <a:blip r:embed="rId2">
            <a:alphaModFix/>
          </a:blip>
          <a:srcRect l="99" r="98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7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3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6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6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7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8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8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8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9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9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9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s.gmu.edu/~jessica/SAX_DAMI_preprint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rxiv.org/pdf/1101.1438.pdf" TargetMode="External"/><Relationship Id="rId5" Type="http://schemas.openxmlformats.org/officeDocument/2006/relationships/hyperlink" Target="http://ctruong.perso.math.cnrs.fr/ruptures-docs/build/html/detection/bottomup.html" TargetMode="External"/><Relationship Id="rId4" Type="http://schemas.openxmlformats.org/officeDocument/2006/relationships/hyperlink" Target="https://jmotif.github.io/sax-vsm_site/morea/algorithm/SAX.html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dirty="0" err="1"/>
              <a:t>otus.ru</a:t>
            </a:r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894550" cy="23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ML Advanced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 dirty="0">
                <a:latin typeface="Roboto"/>
                <a:ea typeface="Roboto"/>
                <a:cs typeface="Roboto"/>
                <a:sym typeface="Roboto"/>
              </a:rPr>
              <a:t>Time series segmentation</a:t>
            </a:r>
            <a:endParaRPr sz="5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5400">
                <a:latin typeface="Roboto"/>
                <a:ea typeface="Roboto"/>
                <a:cs typeface="Roboto"/>
                <a:sym typeface="Roboto"/>
              </a:rPr>
              <a:t>Мотивация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5740FD-C839-614C-94E1-66A703C4C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Location shift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F6846A-8EB0-D743-AD24-B7D0A3B31E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" t="10995" r="-308" b="1958"/>
          <a:stretch/>
        </p:blipFill>
        <p:spPr>
          <a:xfrm>
            <a:off x="914400" y="1168774"/>
            <a:ext cx="7315200" cy="373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23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5740FD-C839-614C-94E1-66A703C4C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Location shift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8A079B-3A5B-2F4D-8145-14F94F491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197" y="949193"/>
            <a:ext cx="6439305" cy="386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343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5740FD-C839-614C-94E1-66A703C4C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Scale shift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96B21-D92B-FD42-9D84-97BE9A250C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72" b="1995"/>
          <a:stretch/>
        </p:blipFill>
        <p:spPr>
          <a:xfrm>
            <a:off x="914400" y="946825"/>
            <a:ext cx="7315200" cy="398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229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5740FD-C839-614C-94E1-66A703C4C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Scale shift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3ED5BE-F3AF-F248-A1CA-275A8910B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848" y="821135"/>
            <a:ext cx="6652735" cy="399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93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5740FD-C839-614C-94E1-66A703C4C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Seasonal shift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CAD63E-D34B-D043-81E4-C1EF9AFCD9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22"/>
          <a:stretch/>
        </p:blipFill>
        <p:spPr>
          <a:xfrm>
            <a:off x="914400" y="878674"/>
            <a:ext cx="7315200" cy="404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07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5740FD-C839-614C-94E1-66A703C4C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Seasonal shift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43C6D-725A-ED49-A57D-42454AF31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560" y="968648"/>
            <a:ext cx="6406880" cy="384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566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5740FD-C839-614C-94E1-66A703C4C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105A3-3220-C145-BCED-0B7E227D8B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85" t="11436" r="8085" b="3968"/>
          <a:stretch/>
        </p:blipFill>
        <p:spPr>
          <a:xfrm>
            <a:off x="122850" y="960200"/>
            <a:ext cx="8898298" cy="374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31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5740FD-C839-614C-94E1-66A703C4C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A1CB68-A307-744E-9798-B3B77770C1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6"/>
          <a:stretch/>
        </p:blipFill>
        <p:spPr>
          <a:xfrm>
            <a:off x="0" y="1076528"/>
            <a:ext cx="9144000" cy="373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96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07"/>
          <p:cNvSpPr txBox="1">
            <a:spLocks noGrp="1"/>
          </p:cNvSpPr>
          <p:nvPr>
            <p:ph type="title"/>
          </p:nvPr>
        </p:nvSpPr>
        <p:spPr>
          <a:xfrm>
            <a:off x="651424" y="396394"/>
            <a:ext cx="8195395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5400"/>
              <a:t>Алгоритмы</a:t>
            </a:r>
            <a:endParaRPr sz="5400"/>
          </a:p>
        </p:txBody>
      </p:sp>
    </p:spTree>
    <p:extLst>
      <p:ext uri="{BB962C8B-B14F-4D97-AF65-F5344CB8AC3E}">
        <p14:creationId xmlns:p14="http://schemas.microsoft.com/office/powerpoint/2010/main" val="371870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title"/>
          </p:nvPr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2100" dirty="0"/>
              <a:t>Проверить, идет ли запись</a:t>
            </a:r>
            <a:endParaRPr sz="2100" dirty="0"/>
          </a:p>
        </p:txBody>
      </p:sp>
      <p:sp>
        <p:nvSpPr>
          <p:cNvPr id="132" name="Google Shape;132;p31"/>
          <p:cNvSpPr txBox="1">
            <a:spLocks noGrp="1"/>
          </p:cNvSpPr>
          <p:nvPr>
            <p:ph type="title"/>
          </p:nvPr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000" dirty="0"/>
              <a:t>Меня хорошо видно</a:t>
            </a:r>
            <a:endParaRPr sz="4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4000" dirty="0"/>
              <a:t>&amp;&amp; слышно?</a:t>
            </a:r>
            <a:endParaRPr sz="4000" dirty="0"/>
          </a:p>
        </p:txBody>
      </p:sp>
      <p:pic>
        <p:nvPicPr>
          <p:cNvPr id="133" name="Google Shape;133;p31"/>
          <p:cNvPicPr preferRelativeResize="0"/>
          <p:nvPr/>
        </p:nvPicPr>
        <p:blipFill rotWithShape="1">
          <a:blip r:embed="rId3">
            <a:alphaModFix/>
          </a:blip>
          <a:srcRect l="99" r="98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2375" y="3520050"/>
            <a:ext cx="525600" cy="5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1"/>
          <p:cNvSpPr txBox="1"/>
          <p:nvPr/>
        </p:nvSpPr>
        <p:spPr>
          <a:xfrm>
            <a:off x="1514225" y="34596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Ставим “+”, если все хорошо</a:t>
            </a:r>
            <a:br>
              <a:rPr lang="ru-RU" sz="15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5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“-”, если есть проблемы</a:t>
            </a:r>
            <a:endParaRPr sz="15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987FB4-7952-8643-96EF-09499BD0E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562" y="330724"/>
            <a:ext cx="8612588" cy="1095900"/>
          </a:xfrm>
        </p:spPr>
        <p:txBody>
          <a:bodyPr/>
          <a:lstStyle/>
          <a:p>
            <a:r>
              <a:rPr lang="en-US"/>
              <a:t>Symbolic Aggregate Approximation &amp; Piecewise Aggregate Approximation </a:t>
            </a:r>
            <a:br>
              <a:rPr lang="en-US"/>
            </a:br>
            <a:r>
              <a:rPr lang="en-US"/>
              <a:t>(SAX-PAA)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234963-3947-0D41-B4D3-2EA8C7697E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25" t="9843" r="8330" b="5235"/>
          <a:stretch/>
        </p:blipFill>
        <p:spPr>
          <a:xfrm>
            <a:off x="408563" y="1887166"/>
            <a:ext cx="3274978" cy="2294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1DB6A8-14C2-ED4A-A4D8-0E628967081F}"/>
              </a:ext>
            </a:extLst>
          </p:cNvPr>
          <p:cNvSpPr txBox="1"/>
          <p:nvPr/>
        </p:nvSpPr>
        <p:spPr>
          <a:xfrm>
            <a:off x="3735421" y="1990928"/>
            <a:ext cx="528572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/>
              <a:t>"кусочно-агрегатное" приближение (</a:t>
            </a:r>
            <a:r>
              <a:rPr lang="en-US"/>
              <a:t>PAA) </a:t>
            </a:r>
            <a:r>
              <a:rPr lang="ru-RU"/>
              <a:t>применяется к исходным данным для эффективного уменьшения размерности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/>
              <a:t>значения </a:t>
            </a:r>
            <a:r>
              <a:rPr lang="en-US"/>
              <a:t>PAA </a:t>
            </a:r>
            <a:r>
              <a:rPr lang="ru-RU"/>
              <a:t>дополнительно </a:t>
            </a:r>
            <a:r>
              <a:rPr lang="ru-RU" err="1"/>
              <a:t>дискретизируются</a:t>
            </a:r>
            <a:r>
              <a:rPr lang="ru-RU"/>
              <a:t> на фиксированное количество возможных значений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/>
              <a:t>полученные буквенные представления временных рядов можно использовать для обработки </a:t>
            </a:r>
            <a:r>
              <a:rPr lang="en-US"/>
              <a:t>NLP </a:t>
            </a:r>
            <a:r>
              <a:rPr lang="ru-RU"/>
              <a:t>методами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C89322-F19A-5D40-BEF8-70324D1E7270}"/>
              </a:ext>
            </a:extLst>
          </p:cNvPr>
          <p:cNvSpPr txBox="1"/>
          <p:nvPr/>
        </p:nvSpPr>
        <p:spPr>
          <a:xfrm>
            <a:off x="509081" y="4181736"/>
            <a:ext cx="8411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Например, для разных временных рядов можно сгенерировать </a:t>
            </a:r>
            <a:r>
              <a:rPr lang="en-US"/>
              <a:t>SAX </a:t>
            </a:r>
            <a:r>
              <a:rPr lang="ru-RU"/>
              <a:t>представления и рассчитать расстояния Левенштейна и найти наиболее похожие по паттернам временные ряды. Или применив </a:t>
            </a:r>
            <a:r>
              <a:rPr lang="en-US" err="1"/>
              <a:t>tf-idf</a:t>
            </a:r>
            <a:r>
              <a:rPr lang="en-US"/>
              <a:t>, </a:t>
            </a:r>
            <a:r>
              <a:rPr lang="ru-RU"/>
              <a:t>сгенерировать векторные представления и получить новое признаковое пространство, которое учитывает особенности паттернов во временных рядах.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379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987FB4-7952-8643-96EF-09499BD0E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562" y="330724"/>
            <a:ext cx="8612588" cy="1095900"/>
          </a:xfrm>
        </p:spPr>
        <p:txBody>
          <a:bodyPr/>
          <a:lstStyle/>
          <a:p>
            <a:r>
              <a:rPr lang="en-US"/>
              <a:t>Bottom-Up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C89322-F19A-5D40-BEF8-70324D1E7270}"/>
              </a:ext>
            </a:extLst>
          </p:cNvPr>
          <p:cNvSpPr txBox="1"/>
          <p:nvPr/>
        </p:nvSpPr>
        <p:spPr>
          <a:xfrm>
            <a:off x="509081" y="3988645"/>
            <a:ext cx="8411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Поскольку данные изначально могут быть сильно зашумлены, перед использованием алгоритма имеет смысл произвести предобработку, например, сделать </a:t>
            </a:r>
            <a:r>
              <a:rPr lang="en-US"/>
              <a:t>SAX-PAA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75EBB3-62BF-F148-860B-D8F7DBB73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63" y="1225741"/>
            <a:ext cx="5265906" cy="26717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617A78-51D5-E947-8A30-7AD5589DFB5A}"/>
              </a:ext>
            </a:extLst>
          </p:cNvPr>
          <p:cNvSpPr txBox="1"/>
          <p:nvPr/>
        </p:nvSpPr>
        <p:spPr>
          <a:xfrm>
            <a:off x="5784715" y="1426624"/>
            <a:ext cx="323643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/>
              <a:t>Разбиваем наш временной ряд на множество окон равной длины</a:t>
            </a:r>
            <a:endParaRPr lang="en-US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/>
              <a:t>Объединяем окна, которые похожи с точки зрения некоторых метрик расстояния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/>
              <a:t>Делаем до некоторого порога по метрики расстояния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056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987FB4-7952-8643-96EF-09499BD0E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562" y="330724"/>
            <a:ext cx="8612588" cy="1095900"/>
          </a:xfrm>
        </p:spPr>
        <p:txBody>
          <a:bodyPr/>
          <a:lstStyle/>
          <a:p>
            <a:r>
              <a:rPr lang="en-US"/>
              <a:t>Pruned Exact Linear Time (PELT) Test in Multiple Changepoint Detection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617A78-51D5-E947-8A30-7AD5589DFB5A}"/>
                  </a:ext>
                </a:extLst>
              </p:cNvPr>
              <p:cNvSpPr txBox="1"/>
              <p:nvPr/>
            </p:nvSpPr>
            <p:spPr>
              <a:xfrm>
                <a:off x="4357991" y="1725621"/>
                <a:ext cx="4663159" cy="3178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ru-RU"/>
                  <a:t>Разбиваем наш временной ряд на сегменты;</a:t>
                </a:r>
                <a:endParaRPr lang="en-US"/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ru-RU"/>
                  <a:t>Устанавливаем функцию "стоимости" для сегмента;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ru-RU"/>
                  <a:t>Перебираем все возможные точки</a:t>
                </a:r>
                <a:r>
                  <a:rPr lang="en-US"/>
                  <a:t> </a:t>
                </a:r>
                <a:r>
                  <a:rPr lang="ru-RU"/>
                  <a:t>разбиения сегмента и проверяем, даёт ли разделение на новые сегменты уменьшение значения функции стоимости:</a:t>
                </a: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ru-RU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lim>
                      </m:limLow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617A78-51D5-E947-8A30-7AD5589DF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991" y="1725621"/>
                <a:ext cx="4663159" cy="3178562"/>
              </a:xfrm>
              <a:prstGeom prst="rect">
                <a:avLst/>
              </a:prstGeom>
              <a:blipFill>
                <a:blip r:embed="rId2"/>
                <a:stretch>
                  <a:fillRect l="-272" t="-398" b="-30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C03A6F4-F9BB-6D46-9CB3-05CE1C5B31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74" r="8010" b="6923"/>
          <a:stretch/>
        </p:blipFill>
        <p:spPr>
          <a:xfrm>
            <a:off x="223736" y="1426624"/>
            <a:ext cx="4134255" cy="30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83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10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4900"/>
              <a:t>Вопросы?</a:t>
            </a:r>
            <a:endParaRPr/>
          </a:p>
        </p:txBody>
      </p:sp>
      <p:pic>
        <p:nvPicPr>
          <p:cNvPr id="704" name="Google Shape;704;p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106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6" name="Google Shape;706;p1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106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07"/>
          <p:cNvSpPr txBox="1">
            <a:spLocks noGrp="1"/>
          </p:cNvSpPr>
          <p:nvPr>
            <p:ph type="title"/>
          </p:nvPr>
        </p:nvSpPr>
        <p:spPr>
          <a:xfrm>
            <a:off x="651424" y="396394"/>
            <a:ext cx="8195395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5400"/>
              <a:t>Практика</a:t>
            </a:r>
            <a:endParaRPr sz="5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0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Список литературы</a:t>
            </a:r>
            <a:endParaRPr/>
          </a:p>
        </p:txBody>
      </p:sp>
      <p:sp>
        <p:nvSpPr>
          <p:cNvPr id="718" name="Google Shape;718;p108"/>
          <p:cNvSpPr txBox="1"/>
          <p:nvPr/>
        </p:nvSpPr>
        <p:spPr>
          <a:xfrm>
            <a:off x="500550" y="1232942"/>
            <a:ext cx="8391990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98450" marR="1564640" lvl="0" indent="-28575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SAX-PAA </a:t>
            </a:r>
            <a:br>
              <a:rPr lang="en-US" sz="1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600" b="0" i="0" u="sng" strike="noStrike" cap="none">
                <a:solidFill>
                  <a:srgbClr val="18B5ED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https://cs.gmu.edu/~jessica/SAX_DAMI_preprint.pdf</a:t>
            </a:r>
            <a:br>
              <a:rPr lang="en-US" sz="1600" u="sng">
                <a:solidFill>
                  <a:srgbClr val="18B5ED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600" u="sng">
                <a:solidFill>
                  <a:srgbClr val="18B5ED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https://jmotif.github.io/sax-vsm_site/morea/algorithm/SAX.html</a:t>
            </a:r>
            <a:r>
              <a:rPr lang="en-US" sz="1600" u="sng">
                <a:solidFill>
                  <a:srgbClr val="18B5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6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98450" marR="156464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Bottom-Up segmentation</a:t>
            </a:r>
            <a:br>
              <a:rPr lang="en-US" sz="1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600" b="0" i="0" u="sng" strike="noStrike" cap="none">
                <a:solidFill>
                  <a:srgbClr val="18B5ED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http://ctruong.perso.math.cnrs.fr/ruptures-docs/build/html/detection/bottomup.html</a:t>
            </a:r>
            <a:r>
              <a:rPr lang="en-US" sz="1600" b="0" i="0" u="sng" strike="noStrike" cap="none">
                <a:solidFill>
                  <a:srgbClr val="18B5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6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984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Pruned Exact Linear Time (PELT) Test in Multiple Changepoint Detection </a:t>
            </a:r>
            <a:br>
              <a:rPr lang="ru-RU" sz="1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600" b="0" i="0" u="sng" strike="noStrike" cap="none">
                <a:solidFill>
                  <a:srgbClr val="18B5ED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https://arxiv.org/pdf/1101.1438.pdf</a:t>
            </a:r>
            <a:r>
              <a:rPr lang="en-US" sz="1600" b="0" i="0" u="sng" strike="noStrike" cap="none">
                <a:solidFill>
                  <a:srgbClr val="18B5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6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10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/>
              <a:t>Рефлексия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12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559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800"/>
              <a:t>Заполните, пожалуйста,</a:t>
            </a:r>
            <a:endParaRPr sz="3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/>
              <a:t>опрос о занятии</a:t>
            </a:r>
            <a:endParaRPr sz="3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/>
              <a:t>по ссылке в чате</a:t>
            </a:r>
            <a:endParaRPr sz="3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13"/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-RU"/>
              <a:t>Приходите на следующие вебинары</a:t>
            </a:r>
            <a:endParaRPr/>
          </a:p>
        </p:txBody>
      </p:sp>
      <p:sp>
        <p:nvSpPr>
          <p:cNvPr id="749" name="Google Shape;749;p113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-RU"/>
              <a:t>Спасибо за внимание!</a:t>
            </a:r>
            <a:endParaRPr/>
          </a:p>
        </p:txBody>
      </p:sp>
      <p:sp>
        <p:nvSpPr>
          <p:cNvPr id="750" name="Google Shape;750;p113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208;p48">
            <a:extLst>
              <a:ext uri="{FF2B5EF4-FFF2-40B4-BE49-F238E27FC236}">
                <a16:creationId xmlns:a16="http://schemas.microsoft.com/office/drawing/2014/main" id="{4086B244-0D79-564B-9701-EFD1FDA130F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Игорь Стурейко</a:t>
            </a:r>
            <a:endParaRPr/>
          </a:p>
        </p:txBody>
      </p:sp>
      <p:sp>
        <p:nvSpPr>
          <p:cNvPr id="13" name="Google Shape;209;p48">
            <a:extLst>
              <a:ext uri="{FF2B5EF4-FFF2-40B4-BE49-F238E27FC236}">
                <a16:creationId xmlns:a16="http://schemas.microsoft.com/office/drawing/2014/main" id="{9E1AE22F-C27F-A240-AB76-119B761FAC8F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082400" y="2701811"/>
            <a:ext cx="5095500" cy="19848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indent="0"/>
            <a:r>
              <a:rPr lang="ru-RU" sz="1150" b="1"/>
              <a:t>Руководитель курса </a:t>
            </a:r>
            <a:r>
              <a:rPr lang="en-US" sz="1150" b="1"/>
              <a:t>Reinforcement Learning</a:t>
            </a:r>
            <a:endParaRPr lang="ru-RU" sz="1150" b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err="1"/>
              <a:t>Teamlead</a:t>
            </a:r>
            <a:r>
              <a:rPr lang="ru-RU" sz="1150" b="1"/>
              <a:t>, главный инженер проекта</a:t>
            </a:r>
            <a:endParaRPr lang="en-US" sz="1150" b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150" b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/>
              <a:t>Физический факультет МГУ, </a:t>
            </a:r>
            <a:r>
              <a:rPr lang="en-US" sz="1150" b="1"/>
              <a:t>PhD </a:t>
            </a:r>
            <a:r>
              <a:rPr lang="ru-RU" sz="1150" b="1"/>
              <a:t>теоретическая физика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/>
              <a:t>Опыт:</a:t>
            </a:r>
            <a:endParaRPr sz="115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/>
              <a:t>Б</a:t>
            </a:r>
            <a:r>
              <a:rPr lang="ru" sz="115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/>
              <a:t>(Data Scientist) (Python, С++) в НИИ ПАО Газпром</a:t>
            </a:r>
            <a:endParaRPr sz="115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/>
              <a:t>@</a:t>
            </a:r>
            <a:r>
              <a:rPr lang="en-US" sz="1150" b="1" err="1"/>
              <a:t>stureiko</a:t>
            </a:r>
            <a:r>
              <a:rPr lang="en-US" sz="1150" b="1"/>
              <a:t> (TG)</a:t>
            </a:r>
            <a:endParaRPr sz="1150" b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42A9C4-D4D4-8C44-88E9-4EE093D69C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Google Shape;208;p48">
            <a:extLst>
              <a:ext uri="{FF2B5EF4-FFF2-40B4-BE49-F238E27FC236}">
                <a16:creationId xmlns:a16="http://schemas.microsoft.com/office/drawing/2014/main" id="{9C472D46-57DE-3346-8C23-7FDA53A246FD}"/>
              </a:ext>
            </a:extLst>
          </p:cNvPr>
          <p:cNvSpPr txBox="1">
            <a:spLocks/>
          </p:cNvSpPr>
          <p:nvPr/>
        </p:nvSpPr>
        <p:spPr>
          <a:xfrm>
            <a:off x="500550" y="1454436"/>
            <a:ext cx="58563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ru-RU"/>
              <a:t>01</a:t>
            </a:r>
            <a:r>
              <a:rPr lang="en-US"/>
              <a:t>.0</a:t>
            </a:r>
            <a:r>
              <a:rPr lang="ru-RU"/>
              <a:t>3</a:t>
            </a:r>
            <a:r>
              <a:rPr lang="en-US"/>
              <a:t> – </a:t>
            </a:r>
            <a:r>
              <a:rPr lang="ru-RU"/>
              <a:t>Прогнозирование временных рядов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Advanced</a:t>
            </a:r>
            <a:br>
              <a:rPr lang="en-US" dirty="0"/>
            </a:br>
            <a:r>
              <a:rPr lang="en-US" sz="2400" dirty="0"/>
              <a:t>Time series segmentation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Игорь Стурейко</a:t>
            </a:r>
            <a:endParaRPr dirty="0"/>
          </a:p>
        </p:txBody>
      </p:sp>
      <p:sp>
        <p:nvSpPr>
          <p:cNvPr id="209" name="Google Shape;209;p48"/>
          <p:cNvSpPr txBox="1">
            <a:spLocks noGrp="1"/>
          </p:cNvSpPr>
          <p:nvPr>
            <p:ph type="subTitle" idx="3"/>
          </p:nvPr>
        </p:nvSpPr>
        <p:spPr>
          <a:xfrm>
            <a:off x="3082400" y="2701811"/>
            <a:ext cx="5095500" cy="19848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indent="0"/>
            <a:r>
              <a:rPr lang="ru-RU" sz="1150" b="1" dirty="0"/>
              <a:t>Руководитель курса </a:t>
            </a:r>
            <a:r>
              <a:rPr lang="en-US" sz="1150" b="1" dirty="0"/>
              <a:t>Reinforcement Learning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</a:t>
            </a: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Физический факультет МГУ, </a:t>
            </a:r>
            <a:r>
              <a:rPr lang="en-US" sz="1150" b="1" dirty="0"/>
              <a:t>PhD </a:t>
            </a:r>
            <a:r>
              <a:rPr lang="ru-RU" sz="1150" b="1" dirty="0"/>
              <a:t>теоретическая физика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 в НИИ ПАО Газпром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3200" b="1"/>
              <a:t>Правила вебинара</a:t>
            </a:r>
            <a:endParaRPr sz="3200" b="1"/>
          </a:p>
        </p:txBody>
      </p:sp>
      <p:pic>
        <p:nvPicPr>
          <p:cNvPr id="151" name="Google Shape;15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9512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281613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3061406"/>
            <a:ext cx="692621" cy="6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7650" y="2171509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3"/>
          <p:cNvSpPr txBox="1"/>
          <p:nvPr/>
        </p:nvSpPr>
        <p:spPr>
          <a:xfrm>
            <a:off x="1654525" y="12522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33"/>
          <p:cNvSpPr txBox="1"/>
          <p:nvPr/>
        </p:nvSpPr>
        <p:spPr>
          <a:xfrm>
            <a:off x="1654525" y="306641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чат или голосом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3"/>
          <p:cNvSpPr txBox="1"/>
          <p:nvPr/>
        </p:nvSpPr>
        <p:spPr>
          <a:xfrm>
            <a:off x="1654525" y="39750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33"/>
          <p:cNvSpPr txBox="1"/>
          <p:nvPr/>
        </p:nvSpPr>
        <p:spPr>
          <a:xfrm>
            <a:off x="1654524" y="2049300"/>
            <a:ext cx="2917475" cy="87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Off-topic</a:t>
            </a: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обсуждаем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учебной группе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>
                <a:latin typeface="Roboto"/>
                <a:ea typeface="Roboto"/>
                <a:cs typeface="Roboto"/>
                <a:sym typeface="Roboto"/>
              </a:rPr>
              <a:t>#OTUS ML Advanced-2024-01 </a:t>
            </a:r>
            <a:r>
              <a:rPr lang="ru-RU" sz="15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5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33"/>
          <p:cNvSpPr/>
          <p:nvPr/>
        </p:nvSpPr>
        <p:spPr>
          <a:xfrm>
            <a:off x="6046275" y="-8050"/>
            <a:ext cx="30975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3"/>
          <p:cNvSpPr txBox="1"/>
          <p:nvPr/>
        </p:nvSpPr>
        <p:spPr>
          <a:xfrm>
            <a:off x="6344063" y="1052963"/>
            <a:ext cx="204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Условные </a:t>
            </a:r>
            <a:endParaRPr sz="20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обозначения</a:t>
            </a:r>
            <a:endParaRPr sz="20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8593" y="1912032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3"/>
          <p:cNvSpPr txBox="1"/>
          <p:nvPr/>
        </p:nvSpPr>
        <p:spPr>
          <a:xfrm>
            <a:off x="6829363" y="1898744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Индивидуально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3" name="Google Shape;163;p3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8593" y="2392126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3"/>
          <p:cNvSpPr txBox="1"/>
          <p:nvPr/>
        </p:nvSpPr>
        <p:spPr>
          <a:xfrm>
            <a:off x="6829363" y="2291099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Время, необходимое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 активность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" name="Google Shape;165;p3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38593" y="2872220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3"/>
          <p:cNvSpPr txBox="1"/>
          <p:nvPr/>
        </p:nvSpPr>
        <p:spPr>
          <a:xfrm>
            <a:off x="6829363" y="2873300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p3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38593" y="3352314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3"/>
          <p:cNvSpPr txBox="1"/>
          <p:nvPr/>
        </p:nvSpPr>
        <p:spPr>
          <a:xfrm>
            <a:off x="6829363" y="3359347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Говорим голосом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9" name="Google Shape;169;p3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38593" y="3832409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3"/>
          <p:cNvSpPr txBox="1"/>
          <p:nvPr/>
        </p:nvSpPr>
        <p:spPr>
          <a:xfrm>
            <a:off x="6829363" y="3827568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Документ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1" name="Google Shape;171;p3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438593" y="4312503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/>
          <p:nvPr/>
        </p:nvSpPr>
        <p:spPr>
          <a:xfrm>
            <a:off x="6829363" y="4223086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Ответьте себе или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задайте вопрос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Карта курса</a:t>
            </a:r>
            <a:endParaRPr/>
          </a:p>
        </p:txBody>
      </p:sp>
      <p:sp>
        <p:nvSpPr>
          <p:cNvPr id="179" name="Google Shape;179;p34"/>
          <p:cNvSpPr/>
          <p:nvPr/>
        </p:nvSpPr>
        <p:spPr>
          <a:xfrm>
            <a:off x="3142495" y="746824"/>
            <a:ext cx="2473200" cy="5793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>
                <a:solidFill>
                  <a:srgbClr val="1F1F1F"/>
                </a:solidFill>
                <a:latin typeface="Google Sans"/>
                <a:sym typeface="Roboto"/>
              </a:rPr>
              <a:t>Production</a:t>
            </a:r>
            <a:endParaRPr sz="160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0" name="Google Shape;180;p34"/>
          <p:cNvSpPr/>
          <p:nvPr/>
        </p:nvSpPr>
        <p:spPr>
          <a:xfrm>
            <a:off x="1236998" y="1668154"/>
            <a:ext cx="220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>
                <a:solidFill>
                  <a:srgbClr val="1F1F1F"/>
                </a:solidFill>
                <a:latin typeface="Google Sans"/>
                <a:sym typeface="Roboto"/>
              </a:rPr>
              <a:t> Временные ряды</a:t>
            </a:r>
            <a:endParaRPr sz="160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1" name="Google Shape;181;p34"/>
          <p:cNvSpPr/>
          <p:nvPr/>
        </p:nvSpPr>
        <p:spPr>
          <a:xfrm>
            <a:off x="5166456" y="2471705"/>
            <a:ext cx="29706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Графы</a:t>
            </a:r>
            <a:endParaRPr sz="13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34"/>
          <p:cNvSpPr/>
          <p:nvPr/>
        </p:nvSpPr>
        <p:spPr>
          <a:xfrm>
            <a:off x="5541985" y="1664080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Рекомендательные системы. Задача ранжирования</a:t>
            </a:r>
            <a:endParaRPr sz="11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3" name="Google Shape;183;p34"/>
          <p:cNvCxnSpPr>
            <a:cxnSpLocks/>
            <a:stCxn id="179" idx="1"/>
            <a:endCxn id="180" idx="1"/>
          </p:cNvCxnSpPr>
          <p:nvPr/>
        </p:nvCxnSpPr>
        <p:spPr>
          <a:xfrm rot="10800000" flipV="1">
            <a:off x="1236999" y="1036474"/>
            <a:ext cx="1905497" cy="921330"/>
          </a:xfrm>
          <a:prstGeom prst="curvedConnector3">
            <a:avLst>
              <a:gd name="adj1" fmla="val 111997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85" name="Google Shape;185;p34"/>
          <p:cNvSpPr/>
          <p:nvPr/>
        </p:nvSpPr>
        <p:spPr>
          <a:xfrm>
            <a:off x="654006" y="2471705"/>
            <a:ext cx="30837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Bayesian Learning, PyMC</a:t>
            </a:r>
            <a:endParaRPr sz="13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6" name="Google Shape;186;p34"/>
          <p:cNvCxnSpPr>
            <a:cxnSpLocks/>
            <a:stCxn id="180" idx="3"/>
            <a:endCxn id="182" idx="1"/>
          </p:cNvCxnSpPr>
          <p:nvPr/>
        </p:nvCxnSpPr>
        <p:spPr>
          <a:xfrm flipV="1">
            <a:off x="3440198" y="1953730"/>
            <a:ext cx="2101787" cy="4074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87" name="Google Shape;187;p34"/>
          <p:cNvCxnSpPr>
            <a:cxnSpLocks/>
            <a:stCxn id="182" idx="3"/>
            <a:endCxn id="181" idx="3"/>
          </p:cNvCxnSpPr>
          <p:nvPr/>
        </p:nvCxnSpPr>
        <p:spPr>
          <a:xfrm>
            <a:off x="8015185" y="1953730"/>
            <a:ext cx="121871" cy="807625"/>
          </a:xfrm>
          <a:prstGeom prst="curvedConnector3">
            <a:avLst>
              <a:gd name="adj1" fmla="val 287575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88" name="Google Shape;188;p34"/>
          <p:cNvCxnSpPr>
            <a:cxnSpLocks/>
            <a:stCxn id="181" idx="1"/>
            <a:endCxn id="185" idx="3"/>
          </p:cNvCxnSpPr>
          <p:nvPr/>
        </p:nvCxnSpPr>
        <p:spPr>
          <a:xfrm rot="10800000">
            <a:off x="3737706" y="2761355"/>
            <a:ext cx="1428750" cy="1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89" name="Google Shape;189;p34"/>
          <p:cNvSpPr/>
          <p:nvPr/>
        </p:nvSpPr>
        <p:spPr>
          <a:xfrm>
            <a:off x="705553" y="3376610"/>
            <a:ext cx="30837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Reinforcement Learning</a:t>
            </a:r>
            <a:endParaRPr sz="13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" name="Google Shape;189;p34">
            <a:extLst>
              <a:ext uri="{FF2B5EF4-FFF2-40B4-BE49-F238E27FC236}">
                <a16:creationId xmlns:a16="http://schemas.microsoft.com/office/drawing/2014/main" id="{52C99CEE-600A-4040-873A-1F7CC7ABFF8F}"/>
              </a:ext>
            </a:extLst>
          </p:cNvPr>
          <p:cNvSpPr/>
          <p:nvPr/>
        </p:nvSpPr>
        <p:spPr>
          <a:xfrm>
            <a:off x="5109906" y="3365815"/>
            <a:ext cx="30837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Production. </a:t>
            </a:r>
            <a:r>
              <a:rPr lang="en-US" sz="1300" b="0" i="0" u="none" strike="noStrike" cap="none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AutoML</a:t>
            </a:r>
            <a:r>
              <a:rPr lang="en-US"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3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" name="Google Shape;189;p34">
            <a:extLst>
              <a:ext uri="{FF2B5EF4-FFF2-40B4-BE49-F238E27FC236}">
                <a16:creationId xmlns:a16="http://schemas.microsoft.com/office/drawing/2014/main" id="{1205F190-94C2-4A4C-B9ED-91A1F73E4D34}"/>
              </a:ext>
            </a:extLst>
          </p:cNvPr>
          <p:cNvSpPr/>
          <p:nvPr/>
        </p:nvSpPr>
        <p:spPr>
          <a:xfrm>
            <a:off x="2949241" y="4223417"/>
            <a:ext cx="30837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Курсовой проект</a:t>
            </a:r>
            <a:endParaRPr sz="13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" name="Google Shape;188;p34">
            <a:extLst>
              <a:ext uri="{FF2B5EF4-FFF2-40B4-BE49-F238E27FC236}">
                <a16:creationId xmlns:a16="http://schemas.microsoft.com/office/drawing/2014/main" id="{EB8517B5-119A-7442-825D-C15261576413}"/>
              </a:ext>
            </a:extLst>
          </p:cNvPr>
          <p:cNvCxnSpPr>
            <a:cxnSpLocks/>
            <a:stCxn id="189" idx="1"/>
            <a:endCxn id="185" idx="1"/>
          </p:cNvCxnSpPr>
          <p:nvPr/>
        </p:nvCxnSpPr>
        <p:spPr>
          <a:xfrm rot="10800000">
            <a:off x="654007" y="2761356"/>
            <a:ext cx="51547" cy="904905"/>
          </a:xfrm>
          <a:prstGeom prst="curvedConnector3">
            <a:avLst>
              <a:gd name="adj1" fmla="val 543479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8" name="Google Shape;188;p34">
            <a:extLst>
              <a:ext uri="{FF2B5EF4-FFF2-40B4-BE49-F238E27FC236}">
                <a16:creationId xmlns:a16="http://schemas.microsoft.com/office/drawing/2014/main" id="{F7B38074-28CA-DC44-8191-7A278B3DB050}"/>
              </a:ext>
            </a:extLst>
          </p:cNvPr>
          <p:cNvCxnSpPr>
            <a:cxnSpLocks/>
            <a:stCxn id="32" idx="1"/>
            <a:endCxn id="189" idx="3"/>
          </p:cNvCxnSpPr>
          <p:nvPr/>
        </p:nvCxnSpPr>
        <p:spPr>
          <a:xfrm rot="10800000" flipV="1">
            <a:off x="3789254" y="3655464"/>
            <a:ext cx="1320653" cy="10795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41" name="Google Shape;188;p34">
            <a:extLst>
              <a:ext uri="{FF2B5EF4-FFF2-40B4-BE49-F238E27FC236}">
                <a16:creationId xmlns:a16="http://schemas.microsoft.com/office/drawing/2014/main" id="{A0B9D976-E244-BA43-8D84-FDEB5907DADF}"/>
              </a:ext>
            </a:extLst>
          </p:cNvPr>
          <p:cNvCxnSpPr>
            <a:cxnSpLocks/>
            <a:stCxn id="32" idx="3"/>
            <a:endCxn id="34" idx="3"/>
          </p:cNvCxnSpPr>
          <p:nvPr/>
        </p:nvCxnSpPr>
        <p:spPr>
          <a:xfrm flipH="1">
            <a:off x="6032941" y="3655465"/>
            <a:ext cx="2160665" cy="857602"/>
          </a:xfrm>
          <a:prstGeom prst="curvedConnector3">
            <a:avLst>
              <a:gd name="adj1" fmla="val -1058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812274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Программа курса</a:t>
            </a:r>
            <a:endParaRPr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sz="1600">
                <a:solidFill>
                  <a:srgbClr val="1F1F1F"/>
                </a:solidFill>
                <a:latin typeface="Google Sans"/>
                <a:sym typeface="Roboto"/>
              </a:rPr>
              <a:t>Time-series</a:t>
            </a:r>
            <a:endParaRPr sz="160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2093043"/>
            <a:ext cx="5355965" cy="39600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Извлечение признаков. </a:t>
            </a:r>
            <a:r>
              <a:rPr lang="en-US" sz="120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Fourier </a:t>
            </a:r>
            <a:r>
              <a:rPr lang="ru-RU" sz="120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и </a:t>
            </a:r>
            <a:r>
              <a:rPr lang="en-US" sz="120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Wavelet transformation, </a:t>
            </a:r>
            <a:br>
              <a:rPr lang="ru-RU" sz="120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</a:br>
            <a:r>
              <a:rPr lang="en-US" sz="120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Automatic Feature generation - </a:t>
            </a:r>
            <a:r>
              <a:rPr lang="en-US" sz="1200" err="1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tsfresh</a:t>
            </a:r>
            <a:endParaRPr sz="1200">
              <a:solidFill>
                <a:schemeClr val="bg2">
                  <a:lumMod val="75000"/>
                </a:schemeClr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623064"/>
            <a:ext cx="5355965" cy="39600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sz="120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Unsupervised </a:t>
            </a:r>
            <a:r>
              <a:rPr lang="ru-RU" sz="120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подходы: Кластеризация временных рядов</a:t>
            </a:r>
            <a:endParaRPr lang="en-US" sz="1200">
              <a:solidFill>
                <a:schemeClr val="bg2">
                  <a:lumMod val="75000"/>
                </a:schemeClr>
              </a:solidFill>
              <a:latin typeface="Google Sans"/>
              <a:sym typeface="Roboto"/>
            </a:endParaRP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3153085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22479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sz="1200">
                <a:solidFill>
                  <a:srgbClr val="1F1F1F"/>
                </a:solidFill>
                <a:latin typeface="Google Sans"/>
                <a:sym typeface="Roboto"/>
              </a:rPr>
              <a:t>Unsupervised </a:t>
            </a:r>
            <a:r>
              <a:rPr lang="ru-RU" sz="1200">
                <a:solidFill>
                  <a:srgbClr val="1F1F1F"/>
                </a:solidFill>
                <a:latin typeface="Google Sans"/>
                <a:sym typeface="Roboto"/>
              </a:rPr>
              <a:t>подходы: Сегментация временных рядов</a:t>
            </a:r>
            <a:endParaRPr sz="120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3683106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>
                <a:solidFill>
                  <a:srgbClr val="1F1F1F"/>
                </a:solidFill>
                <a:latin typeface="Google Sans"/>
                <a:sym typeface="Roboto"/>
              </a:rPr>
              <a:t>Прогнозирование временных рядов</a:t>
            </a:r>
            <a:endParaRPr sz="120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713086" y="1777416"/>
            <a:ext cx="607324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448076" y="2042426"/>
            <a:ext cx="1137345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183065" y="2307437"/>
            <a:ext cx="1667366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stCxn id="271" idx="2"/>
            <a:endCxn id="16" idx="1"/>
          </p:cNvCxnSpPr>
          <p:nvPr/>
        </p:nvCxnSpPr>
        <p:spPr>
          <a:xfrm rot="16200000" flipH="1">
            <a:off x="918055" y="2572447"/>
            <a:ext cx="2197387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83554"/>
              </p:ext>
            </p:extLst>
          </p:nvPr>
        </p:nvGraphicFramePr>
        <p:xfrm>
          <a:off x="5097951" y="549114"/>
          <a:ext cx="2484727" cy="304800"/>
        </p:xfrm>
        <a:graphic>
          <a:graphicData uri="http://schemas.openxmlformats.org/drawingml/2006/table">
            <a:tbl>
              <a:tblPr firstRow="1" bandRow="1"/>
              <a:tblGrid>
                <a:gridCol w="354961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54961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54961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54961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54961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54961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  <a:gridCol w="354961">
                  <a:extLst>
                    <a:ext uri="{9D8B030D-6E8A-4147-A177-3AD203B41FA5}">
                      <a16:colId xmlns:a16="http://schemas.microsoft.com/office/drawing/2014/main" val="1731136109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pic>
        <p:nvPicPr>
          <p:cNvPr id="34" name="Google Shape;225;p40">
            <a:extLst>
              <a:ext uri="{FF2B5EF4-FFF2-40B4-BE49-F238E27FC236}">
                <a16:creationId xmlns:a16="http://schemas.microsoft.com/office/drawing/2014/main" id="{B01DA89D-798E-854C-BF8E-15096ED7EB62}"/>
              </a:ext>
            </a:extLst>
          </p:cNvPr>
          <p:cNvPicPr preferRelativeResize="0"/>
          <p:nvPr/>
        </p:nvPicPr>
        <p:blipFill>
          <a:blip r:embed="rId3"/>
          <a:srcRect t="13016" b="13016"/>
          <a:stretch/>
        </p:blipFill>
        <p:spPr>
          <a:xfrm>
            <a:off x="683041" y="2024387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5" name="Google Shape;225;p40">
            <a:extLst>
              <a:ext uri="{FF2B5EF4-FFF2-40B4-BE49-F238E27FC236}">
                <a16:creationId xmlns:a16="http://schemas.microsoft.com/office/drawing/2014/main" id="{D02DB568-53FD-254F-9422-1CE939A88CE5}"/>
              </a:ext>
            </a:extLst>
          </p:cNvPr>
          <p:cNvPicPr preferRelativeResize="0"/>
          <p:nvPr/>
        </p:nvPicPr>
        <p:blipFill>
          <a:blip r:embed="rId4"/>
          <a:srcRect t="10511" b="10511"/>
          <a:stretch/>
        </p:blipFill>
        <p:spPr>
          <a:xfrm>
            <a:off x="683041" y="3084429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8" name="Google Shape;234;p40">
            <a:extLst>
              <a:ext uri="{FF2B5EF4-FFF2-40B4-BE49-F238E27FC236}">
                <a16:creationId xmlns:a16="http://schemas.microsoft.com/office/drawing/2014/main" id="{A95012D4-9C1E-1A4E-B05B-DC3498710C55}"/>
              </a:ext>
            </a:extLst>
          </p:cNvPr>
          <p:cNvPicPr preferRelativeResize="0"/>
          <p:nvPr/>
        </p:nvPicPr>
        <p:blipFill>
          <a:blip r:embed="rId3"/>
          <a:srcRect t="12581" b="12581"/>
          <a:stretch/>
        </p:blipFill>
        <p:spPr>
          <a:xfrm>
            <a:off x="687921" y="2559554"/>
            <a:ext cx="415050" cy="39600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9" name="Google Shape;231;p40">
            <a:extLst>
              <a:ext uri="{FF2B5EF4-FFF2-40B4-BE49-F238E27FC236}">
                <a16:creationId xmlns:a16="http://schemas.microsoft.com/office/drawing/2014/main" id="{C79E0705-4C11-6D4A-B6B0-568F2D5F94CA}"/>
              </a:ext>
            </a:extLst>
          </p:cNvPr>
          <p:cNvPicPr preferRelativeResize="0"/>
          <p:nvPr/>
        </p:nvPicPr>
        <p:blipFill>
          <a:blip r:embed="rId4"/>
          <a:srcRect t="10047" b="10047"/>
          <a:stretch/>
        </p:blipFill>
        <p:spPr>
          <a:xfrm>
            <a:off x="687921" y="3624741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5D10E68-0ACB-6348-82B0-9441EA33A550}"/>
              </a:ext>
            </a:extLst>
          </p:cNvPr>
          <p:cNvSpPr txBox="1"/>
          <p:nvPr/>
        </p:nvSpPr>
        <p:spPr>
          <a:xfrm>
            <a:off x="1154981" y="2117756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kayaTelivigala" pitchFamily="2" charset="77"/>
                <a:cs typeface="AkayaTelivigala" pitchFamily="2" charset="77"/>
              </a:rPr>
              <a:t>31.</a:t>
            </a:r>
            <a:r>
              <a:rPr lang="ru-RU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>
                <a:latin typeface="AkayaTelivigala" pitchFamily="2" charset="77"/>
                <a:cs typeface="AkayaTelivigala" pitchFamily="2" charset="77"/>
              </a:rPr>
              <a:t>1 -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0A023EE-4138-B744-B9DC-1258510E269A}"/>
              </a:ext>
            </a:extLst>
          </p:cNvPr>
          <p:cNvSpPr txBox="1"/>
          <p:nvPr/>
        </p:nvSpPr>
        <p:spPr>
          <a:xfrm>
            <a:off x="1154981" y="2650066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kayaTelivigala" pitchFamily="2" charset="77"/>
                <a:cs typeface="AkayaTelivigala" pitchFamily="2" charset="77"/>
              </a:rPr>
              <a:t>07.</a:t>
            </a:r>
            <a:r>
              <a:rPr lang="ru-RU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>
                <a:latin typeface="AkayaTelivigala" pitchFamily="2" charset="77"/>
                <a:cs typeface="AkayaTelivigala" pitchFamily="2" charset="77"/>
              </a:rPr>
              <a:t>2 -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3D3746-CD87-3841-9A96-88D1CB270FCA}"/>
              </a:ext>
            </a:extLst>
          </p:cNvPr>
          <p:cNvSpPr txBox="1"/>
          <p:nvPr/>
        </p:nvSpPr>
        <p:spPr>
          <a:xfrm>
            <a:off x="1159189" y="3177798"/>
            <a:ext cx="699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>
                <a:latin typeface="AkayaTelivigala" pitchFamily="2" charset="77"/>
                <a:cs typeface="AkayaTelivigala" pitchFamily="2" charset="77"/>
              </a:rPr>
              <a:t>9.</a:t>
            </a:r>
            <a:r>
              <a:rPr lang="ru-RU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>
                <a:latin typeface="AkayaTelivigala" pitchFamily="2" charset="77"/>
                <a:cs typeface="AkayaTelivigala" pitchFamily="2" charset="77"/>
              </a:rPr>
              <a:t>2 -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D07B95-E4F8-254C-871B-1199DFE83B1E}"/>
              </a:ext>
            </a:extLst>
          </p:cNvPr>
          <p:cNvSpPr txBox="1"/>
          <p:nvPr/>
        </p:nvSpPr>
        <p:spPr>
          <a:xfrm>
            <a:off x="1149571" y="3715252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kayaTelivigala" pitchFamily="2" charset="77"/>
                <a:cs typeface="AkayaTelivigala" pitchFamily="2" charset="77"/>
              </a:rPr>
              <a:t>14.</a:t>
            </a:r>
            <a:r>
              <a:rPr lang="ru-RU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>
                <a:latin typeface="AkayaTelivigala" pitchFamily="2" charset="77"/>
                <a:cs typeface="AkayaTelivigala" pitchFamily="2" charset="77"/>
              </a:rPr>
              <a:t>2 -</a:t>
            </a:r>
          </a:p>
        </p:txBody>
      </p:sp>
      <p:pic>
        <p:nvPicPr>
          <p:cNvPr id="31" name="Google Shape;530;p82">
            <a:extLst>
              <a:ext uri="{FF2B5EF4-FFF2-40B4-BE49-F238E27FC236}">
                <a16:creationId xmlns:a16="http://schemas.microsoft.com/office/drawing/2014/main" id="{6A3C3A01-8FA9-5044-B844-67B828B9AE3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175215" y="3194584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2543060-81DC-D14A-972C-E308D4DE77DE}"/>
              </a:ext>
            </a:extLst>
          </p:cNvPr>
          <p:cNvSpPr txBox="1"/>
          <p:nvPr/>
        </p:nvSpPr>
        <p:spPr>
          <a:xfrm rot="20748746">
            <a:off x="7534369" y="3138490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3" name="Google Shape;225;p40">
            <a:extLst>
              <a:ext uri="{FF2B5EF4-FFF2-40B4-BE49-F238E27FC236}">
                <a16:creationId xmlns:a16="http://schemas.microsoft.com/office/drawing/2014/main" id="{4B31EA49-DC7D-3F43-B6B4-82B3DA66C984}"/>
              </a:ext>
            </a:extLst>
          </p:cNvPr>
          <p:cNvPicPr preferRelativeResize="0"/>
          <p:nvPr/>
        </p:nvPicPr>
        <p:blipFill>
          <a:blip r:embed="rId6"/>
          <a:srcRect t="6408" b="6408"/>
          <a:stretch/>
        </p:blipFill>
        <p:spPr>
          <a:xfrm>
            <a:off x="4297654" y="1192794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73155C-8D9E-FA46-B8F0-4066C48C83CF}"/>
              </a:ext>
            </a:extLst>
          </p:cNvPr>
          <p:cNvSpPr txBox="1"/>
          <p:nvPr/>
        </p:nvSpPr>
        <p:spPr>
          <a:xfrm>
            <a:off x="4717584" y="1127417"/>
            <a:ext cx="963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/>
              <a:t>Игорь</a:t>
            </a:r>
            <a:br>
              <a:rPr lang="ru-RU"/>
            </a:br>
            <a:r>
              <a:rPr lang="ru-RU"/>
              <a:t>Стурейко</a:t>
            </a:r>
            <a:endParaRPr lang="en-US"/>
          </a:p>
        </p:txBody>
      </p:sp>
      <p:pic>
        <p:nvPicPr>
          <p:cNvPr id="25" name="Google Shape;231;p40">
            <a:extLst>
              <a:ext uri="{FF2B5EF4-FFF2-40B4-BE49-F238E27FC236}">
                <a16:creationId xmlns:a16="http://schemas.microsoft.com/office/drawing/2014/main" id="{E76A625E-3AAF-0449-8CB1-BF347E75A486}"/>
              </a:ext>
            </a:extLst>
          </p:cNvPr>
          <p:cNvPicPr preferRelativeResize="0"/>
          <p:nvPr/>
        </p:nvPicPr>
        <p:blipFill>
          <a:blip r:embed="rId3"/>
          <a:srcRect t="12581" b="12581"/>
          <a:stretch/>
        </p:blipFill>
        <p:spPr>
          <a:xfrm>
            <a:off x="5893714" y="1192794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EF20C2D-DB3B-4542-AC72-5ED1297EB6DD}"/>
              </a:ext>
            </a:extLst>
          </p:cNvPr>
          <p:cNvSpPr txBox="1"/>
          <p:nvPr/>
        </p:nvSpPr>
        <p:spPr>
          <a:xfrm>
            <a:off x="6387504" y="1121794"/>
            <a:ext cx="1095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/>
              <a:t>Виталий</a:t>
            </a:r>
            <a:br>
              <a:rPr lang="ru-RU"/>
            </a:br>
            <a:r>
              <a:rPr lang="ru-RU"/>
              <a:t>Сидоренко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060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Маршрут </a:t>
            </a:r>
            <a:r>
              <a:rPr lang="ru-RU" err="1"/>
              <a:t>вебинара</a:t>
            </a:r>
            <a:endParaRPr/>
          </a:p>
        </p:txBody>
      </p:sp>
      <p:sp>
        <p:nvSpPr>
          <p:cNvPr id="241" name="Google Shape;241;p37"/>
          <p:cNvSpPr/>
          <p:nvPr/>
        </p:nvSpPr>
        <p:spPr>
          <a:xfrm>
            <a:off x="786525" y="1386302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Мотивация</a:t>
            </a: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37"/>
          <p:cNvSpPr/>
          <p:nvPr/>
        </p:nvSpPr>
        <p:spPr>
          <a:xfrm>
            <a:off x="786525" y="1924811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SAX-PAA</a:t>
            </a:r>
            <a:endParaRPr lang="ru-RU" sz="14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37"/>
          <p:cNvSpPr/>
          <p:nvPr/>
        </p:nvSpPr>
        <p:spPr>
          <a:xfrm>
            <a:off x="786525" y="2463320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>
              <a:buSzPts val="1600"/>
            </a:pPr>
            <a:r>
              <a:rPr lang="en-US" sz="1400" b="0" i="0" u="none" strike="noStrike" cap="none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Bottom-Up</a:t>
            </a:r>
            <a:endParaRPr lang="ru-RU" sz="1400" b="0" i="0" u="none" strike="noStrike" cap="none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37"/>
          <p:cNvSpPr/>
          <p:nvPr/>
        </p:nvSpPr>
        <p:spPr>
          <a:xfrm>
            <a:off x="786525" y="3001829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0" i="0" u="none" strike="noStrike" cap="none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PELT</a:t>
            </a:r>
            <a:endParaRPr sz="1400" b="0" i="0" u="none" strike="noStrike" cap="none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37"/>
          <p:cNvSpPr/>
          <p:nvPr/>
        </p:nvSpPr>
        <p:spPr>
          <a:xfrm>
            <a:off x="786525" y="3540338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Практика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37"/>
          <p:cNvSpPr/>
          <p:nvPr/>
        </p:nvSpPr>
        <p:spPr>
          <a:xfrm>
            <a:off x="786525" y="4078847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Рефлексия</a:t>
            </a:r>
            <a:endParaRPr sz="14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7" name="Google Shape;247;p37"/>
          <p:cNvCxnSpPr>
            <a:stCxn id="241" idx="1"/>
            <a:endCxn id="242" idx="1"/>
          </p:cNvCxnSpPr>
          <p:nvPr/>
        </p:nvCxnSpPr>
        <p:spPr>
          <a:xfrm rot="10800000" flipV="1">
            <a:off x="786525" y="1574401"/>
            <a:ext cx="12700" cy="538509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48" name="Google Shape;248;p37"/>
          <p:cNvCxnSpPr>
            <a:stCxn id="242" idx="1"/>
            <a:endCxn id="243" idx="1"/>
          </p:cNvCxnSpPr>
          <p:nvPr/>
        </p:nvCxnSpPr>
        <p:spPr>
          <a:xfrm rot="10800000" flipV="1">
            <a:off x="786525" y="2112910"/>
            <a:ext cx="12700" cy="538509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49" name="Google Shape;249;p37"/>
          <p:cNvCxnSpPr>
            <a:stCxn id="243" idx="1"/>
            <a:endCxn id="244" idx="1"/>
          </p:cNvCxnSpPr>
          <p:nvPr/>
        </p:nvCxnSpPr>
        <p:spPr>
          <a:xfrm rot="10800000" flipV="1">
            <a:off x="786525" y="2651419"/>
            <a:ext cx="12700" cy="538509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50" name="Google Shape;250;p37"/>
          <p:cNvCxnSpPr>
            <a:stCxn id="244" idx="1"/>
            <a:endCxn id="245" idx="1"/>
          </p:cNvCxnSpPr>
          <p:nvPr/>
        </p:nvCxnSpPr>
        <p:spPr>
          <a:xfrm rot="10800000" flipV="1">
            <a:off x="786525" y="3189928"/>
            <a:ext cx="12700" cy="538509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51" name="Google Shape;251;p37"/>
          <p:cNvCxnSpPr>
            <a:stCxn id="245" idx="1"/>
            <a:endCxn id="246" idx="1"/>
          </p:cNvCxnSpPr>
          <p:nvPr/>
        </p:nvCxnSpPr>
        <p:spPr>
          <a:xfrm rot="10800000" flipV="1">
            <a:off x="786525" y="3728437"/>
            <a:ext cx="12700" cy="538509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55437F8-2AEA-9143-9291-00D018937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400" y="1198203"/>
            <a:ext cx="4568631" cy="342647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sp>
        <p:nvSpPr>
          <p:cNvPr id="204" name="Google Shape;204;p37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К концу занятия вы сможете</a:t>
            </a:r>
            <a:endParaRPr sz="1500" b="1">
              <a:solidFill>
                <a:srgbClr val="FF9900"/>
              </a:solidFill>
            </a:endParaRPr>
          </a:p>
        </p:txBody>
      </p:sp>
      <p:graphicFrame>
        <p:nvGraphicFramePr>
          <p:cNvPr id="5" name="Google Shape;210;p38">
            <a:extLst>
              <a:ext uri="{FF2B5EF4-FFF2-40B4-BE49-F238E27FC236}">
                <a16:creationId xmlns:a16="http://schemas.microsoft.com/office/drawing/2014/main" id="{B0C8E344-6310-094A-A544-66E8083E1A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9457025"/>
              </p:ext>
            </p:extLst>
          </p:nvPr>
        </p:nvGraphicFramePr>
        <p:xfrm>
          <a:off x="846750" y="1649963"/>
          <a:ext cx="7239000" cy="103667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>
                          <a:sym typeface="Roboto"/>
                        </a:rPr>
                        <a:t>Понять задачу сегментации временного ряда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>
                          <a:sym typeface="Roboto"/>
                        </a:rPr>
                        <a:t>Узнаете основные алгоритмы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>
                          <a:sym typeface="Roboto"/>
                        </a:rPr>
                        <a:t>Научитесь применять их для выделения из временного ряда характерных частей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3351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210" name="Google Shape;210;p38"/>
          <p:cNvGraphicFramePr/>
          <p:nvPr>
            <p:extLst>
              <p:ext uri="{D42A27DB-BD31-4B8C-83A1-F6EECF244321}">
                <p14:modId xmlns:p14="http://schemas.microsoft.com/office/powerpoint/2010/main" val="1394594662"/>
              </p:ext>
            </p:extLst>
          </p:nvPr>
        </p:nvGraphicFramePr>
        <p:xfrm>
          <a:off x="952500" y="1544194"/>
          <a:ext cx="7239000" cy="69860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Работать с временными рядами и извлекать из них признаки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Строить модели прогнозирования временных рядов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1" name="Google Shape;211;p38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знать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3036</TotalTime>
  <Words>665</Words>
  <Application>Microsoft Macintosh PowerPoint</Application>
  <PresentationFormat>On-screen Show (16:9)</PresentationFormat>
  <Paragraphs>141</Paragraphs>
  <Slides>28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Roboto</vt:lpstr>
      <vt:lpstr>Arial</vt:lpstr>
      <vt:lpstr>Courier New</vt:lpstr>
      <vt:lpstr>AkayaTelivigala</vt:lpstr>
      <vt:lpstr>Google Sans</vt:lpstr>
      <vt:lpstr>Helvetica Neue</vt:lpstr>
      <vt:lpstr>Cambria Math</vt:lpstr>
      <vt:lpstr>Bradley Hand</vt:lpstr>
      <vt:lpstr>Светлая тема</vt:lpstr>
      <vt:lpstr>Светлая тема</vt:lpstr>
      <vt:lpstr>ML Advanced Time series segmentation</vt:lpstr>
      <vt:lpstr>Проверить, идет ли запись</vt:lpstr>
      <vt:lpstr>ML Advanced Time series segmentation</vt:lpstr>
      <vt:lpstr>Правила вебинара</vt:lpstr>
      <vt:lpstr>Карта курса</vt:lpstr>
      <vt:lpstr>Программа курса</vt:lpstr>
      <vt:lpstr>Маршрут вебинара</vt:lpstr>
      <vt:lpstr>Цели вебинара</vt:lpstr>
      <vt:lpstr>Смысл</vt:lpstr>
      <vt:lpstr>Мотивация</vt:lpstr>
      <vt:lpstr>Location shift</vt:lpstr>
      <vt:lpstr>Location shift</vt:lpstr>
      <vt:lpstr>Scale shift</vt:lpstr>
      <vt:lpstr>Scale shift</vt:lpstr>
      <vt:lpstr>Seasonal shift</vt:lpstr>
      <vt:lpstr>Seasonal shift</vt:lpstr>
      <vt:lpstr>Real data</vt:lpstr>
      <vt:lpstr>Real data</vt:lpstr>
      <vt:lpstr>Алгоритмы</vt:lpstr>
      <vt:lpstr>Symbolic Aggregate Approximation &amp; Piecewise Aggregate Approximation  (SAX-PAA) </vt:lpstr>
      <vt:lpstr>Bottom-Up</vt:lpstr>
      <vt:lpstr>Pruned Exact Linear Time (PELT) Test in Multiple Changepoint Detection </vt:lpstr>
      <vt:lpstr>Вопросы?</vt:lpstr>
      <vt:lpstr>Практика</vt:lpstr>
      <vt:lpstr>Список литературы</vt:lpstr>
      <vt:lpstr>Рефлексия</vt:lpstr>
      <vt:lpstr>Заполните, пожалуйста, опрос о занятии по ссылке в чате</vt:lpstr>
      <vt:lpstr>Приходите на следующие вебинары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Advanced Kubernetes, контейнерная оркестрация</dc:title>
  <cp:lastModifiedBy>Стурейко Игорь Олегович</cp:lastModifiedBy>
  <cp:revision>44</cp:revision>
  <dcterms:modified xsi:type="dcterms:W3CDTF">2024-02-28T18:15:16Z</dcterms:modified>
</cp:coreProperties>
</file>